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pg" ContentType="video/m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2" r:id="rId2"/>
    <p:sldMasterId id="2147483675" r:id="rId3"/>
  </p:sldMasterIdLst>
  <p:notesMasterIdLst>
    <p:notesMasterId r:id="rId74"/>
  </p:notesMasterIdLst>
  <p:sldIdLst>
    <p:sldId id="1458" r:id="rId4"/>
    <p:sldId id="1468" r:id="rId5"/>
    <p:sldId id="1429" r:id="rId6"/>
    <p:sldId id="1430" r:id="rId7"/>
    <p:sldId id="1431" r:id="rId8"/>
    <p:sldId id="1461" r:id="rId9"/>
    <p:sldId id="1480" r:id="rId10"/>
    <p:sldId id="1470" r:id="rId11"/>
    <p:sldId id="1490" r:id="rId12"/>
    <p:sldId id="1491" r:id="rId13"/>
    <p:sldId id="1492" r:id="rId14"/>
    <p:sldId id="1310" r:id="rId15"/>
    <p:sldId id="1432" r:id="rId16"/>
    <p:sldId id="1433" r:id="rId17"/>
    <p:sldId id="1434" r:id="rId18"/>
    <p:sldId id="1435" r:id="rId19"/>
    <p:sldId id="1436" r:id="rId20"/>
    <p:sldId id="1311" r:id="rId21"/>
    <p:sldId id="1437" r:id="rId22"/>
    <p:sldId id="1439" r:id="rId23"/>
    <p:sldId id="1438" r:id="rId24"/>
    <p:sldId id="1312" r:id="rId25"/>
    <p:sldId id="1315" r:id="rId26"/>
    <p:sldId id="1425" r:id="rId27"/>
    <p:sldId id="1426" r:id="rId28"/>
    <p:sldId id="1427" r:id="rId29"/>
    <p:sldId id="1428" r:id="rId30"/>
    <p:sldId id="1262" r:id="rId31"/>
    <p:sldId id="1263" r:id="rId32"/>
    <p:sldId id="1264" r:id="rId33"/>
    <p:sldId id="1265" r:id="rId34"/>
    <p:sldId id="1266" r:id="rId35"/>
    <p:sldId id="1267" r:id="rId36"/>
    <p:sldId id="1420" r:id="rId37"/>
    <p:sldId id="1270" r:id="rId38"/>
    <p:sldId id="1271" r:id="rId39"/>
    <p:sldId id="1272" r:id="rId40"/>
    <p:sldId id="1273" r:id="rId41"/>
    <p:sldId id="1423" r:id="rId42"/>
    <p:sldId id="1424" r:id="rId43"/>
    <p:sldId id="1421" r:id="rId44"/>
    <p:sldId id="1494" r:id="rId45"/>
    <p:sldId id="1440" r:id="rId46"/>
    <p:sldId id="1441" r:id="rId47"/>
    <p:sldId id="1442" r:id="rId48"/>
    <p:sldId id="1443" r:id="rId49"/>
    <p:sldId id="1444" r:id="rId50"/>
    <p:sldId id="1445" r:id="rId51"/>
    <p:sldId id="1446" r:id="rId52"/>
    <p:sldId id="1447" r:id="rId53"/>
    <p:sldId id="1448" r:id="rId54"/>
    <p:sldId id="1449" r:id="rId55"/>
    <p:sldId id="1450" r:id="rId56"/>
    <p:sldId id="1451" r:id="rId57"/>
    <p:sldId id="1452" r:id="rId58"/>
    <p:sldId id="1453" r:id="rId59"/>
    <p:sldId id="1454" r:id="rId60"/>
    <p:sldId id="1455" r:id="rId61"/>
    <p:sldId id="1457" r:id="rId62"/>
    <p:sldId id="1493" r:id="rId63"/>
    <p:sldId id="1495" r:id="rId64"/>
    <p:sldId id="1481" r:id="rId65"/>
    <p:sldId id="1482" r:id="rId66"/>
    <p:sldId id="1483" r:id="rId67"/>
    <p:sldId id="1484" r:id="rId68"/>
    <p:sldId id="1485" r:id="rId69"/>
    <p:sldId id="1486" r:id="rId70"/>
    <p:sldId id="1487" r:id="rId71"/>
    <p:sldId id="1488" r:id="rId72"/>
    <p:sldId id="1489" r:id="rId73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16E00-B271-4102-88AE-44D7CE780472}">
          <p14:sldIdLst>
            <p14:sldId id="1458"/>
            <p14:sldId id="1468"/>
            <p14:sldId id="1429"/>
            <p14:sldId id="1430"/>
            <p14:sldId id="1431"/>
            <p14:sldId id="1461"/>
            <p14:sldId id="1480"/>
            <p14:sldId id="1470"/>
            <p14:sldId id="1490"/>
            <p14:sldId id="1491"/>
            <p14:sldId id="1492"/>
            <p14:sldId id="1310"/>
            <p14:sldId id="1432"/>
            <p14:sldId id="1433"/>
            <p14:sldId id="1434"/>
            <p14:sldId id="1435"/>
            <p14:sldId id="1436"/>
            <p14:sldId id="1311"/>
            <p14:sldId id="1437"/>
            <p14:sldId id="1439"/>
            <p14:sldId id="1438"/>
            <p14:sldId id="1312"/>
            <p14:sldId id="1315"/>
            <p14:sldId id="1425"/>
            <p14:sldId id="1426"/>
            <p14:sldId id="1427"/>
            <p14:sldId id="1428"/>
            <p14:sldId id="1262"/>
            <p14:sldId id="1263"/>
            <p14:sldId id="1264"/>
            <p14:sldId id="1265"/>
            <p14:sldId id="1266"/>
            <p14:sldId id="1267"/>
            <p14:sldId id="1420"/>
            <p14:sldId id="1270"/>
            <p14:sldId id="1271"/>
            <p14:sldId id="1272"/>
            <p14:sldId id="1273"/>
            <p14:sldId id="1423"/>
            <p14:sldId id="1424"/>
            <p14:sldId id="1421"/>
            <p14:sldId id="1494"/>
          </p14:sldIdLst>
        </p14:section>
        <p14:section name="extracellular rec background" id="{1BDCAC4C-5AC6-4EC3-AD14-2D695902F98B}">
          <p14:sldIdLst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7"/>
            <p14:sldId id="1493"/>
            <p14:sldId id="1495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CABF0"/>
    <a:srgbClr val="DCEFF0"/>
    <a:srgbClr val="B6DCDF"/>
    <a:srgbClr val="0000FF"/>
    <a:srgbClr val="99CCFF"/>
    <a:srgbClr val="C9C9C9"/>
    <a:srgbClr val="C4C4C4"/>
    <a:srgbClr val="CC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5" autoAdjust="0"/>
    <p:restoredTop sz="83483" autoAdjust="0"/>
  </p:normalViewPr>
  <p:slideViewPr>
    <p:cSldViewPr>
      <p:cViewPr>
        <p:scale>
          <a:sx n="97" d="100"/>
          <a:sy n="97" d="100"/>
        </p:scale>
        <p:origin x="68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5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9839DFE-F0F9-491E-A167-B1C7E7A4CD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err="1" smtClean="0"/>
              <a:t>Thilo</a:t>
            </a:r>
            <a:r>
              <a:rPr lang="en-US" dirty="0" smtClean="0"/>
              <a:t> mentioned that decoding</a:t>
            </a:r>
            <a:r>
              <a:rPr lang="en-US" baseline="0" dirty="0" smtClean="0"/>
              <a:t> methods were recent, but there are early examples. This one is intuitive.</a:t>
            </a:r>
            <a:endParaRPr lang="en-US" dirty="0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789B3-23A6-4868-85C8-8628E348D99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18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…segments</a:t>
            </a:r>
            <a:r>
              <a:rPr lang="en-CA" baseline="0" dirty="0" smtClean="0"/>
              <a:t> of that behavioral sequence appear in a repeated, compressed manner at the theta timescale..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216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(2)</a:t>
            </a:r>
            <a:r>
              <a:rPr lang="en-CA" baseline="0" dirty="0" smtClean="0"/>
              <a:t> a different question: not “how well” we can decode something, but what the content is. </a:t>
            </a:r>
          </a:p>
          <a:p>
            <a:r>
              <a:rPr lang="en-CA" baseline="0" dirty="0" smtClean="0"/>
              <a:t>not how much information, but what information.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56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27290011-7FAE-4D48-8393-498C8024CA33}" type="slidenum">
              <a:rPr lang="en-GB" smtClean="0">
                <a:latin typeface="Arial" charset="0"/>
              </a:rPr>
              <a:pPr eaLnBrk="1" hangingPunct="1"/>
              <a:t>20</a:t>
            </a:fld>
            <a:endParaRPr lang="en-GB" smtClean="0">
              <a:latin typeface="Arial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 smtClean="0"/>
              <a:t>for</a:t>
            </a:r>
            <a:r>
              <a:rPr lang="en-GB" baseline="0" dirty="0" smtClean="0"/>
              <a:t> this tutorial, different data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8196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163BD-7A1F-4E42-B206-CF218EE72DC1}" type="slidenum">
              <a:rPr lang="en-GB"/>
              <a:pPr/>
              <a:t>21</a:t>
            </a:fld>
            <a:endParaRPr lang="en-GB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video illustrating what our best guess looks like in small (20 milliseconds) time steps. </a:t>
            </a:r>
          </a:p>
          <a:p>
            <a:r>
              <a:rPr lang="en-US" dirty="0"/>
              <a:t>Red color means rat is likely to be there. Actual location of the rat is the white circle.</a:t>
            </a:r>
          </a:p>
          <a:p>
            <a:r>
              <a:rPr lang="en-US" dirty="0"/>
              <a:t>watch what happens as he pauses at the choice point. [notice, initially decoding is local, but at the choice point it goes forward left, then right.]</a:t>
            </a:r>
          </a:p>
          <a:p>
            <a:r>
              <a:rPr lang="en-US" dirty="0"/>
              <a:t>NOTE that this is EXACTLY WHAT WE WOULD WANT FROM A FLEXIBLE PLANNING SYSTEM!</a:t>
            </a:r>
          </a:p>
          <a:p>
            <a:endParaRPr lang="en-US" dirty="0"/>
          </a:p>
          <a:p>
            <a:r>
              <a:rPr lang="en-US" dirty="0"/>
              <a:t>I then showed, IN A PAPER IN PRESS AT NEURON, that</a:t>
            </a:r>
          </a:p>
        </p:txBody>
      </p:sp>
    </p:spTree>
    <p:extLst>
      <p:ext uri="{BB962C8B-B14F-4D97-AF65-F5344CB8AC3E}">
        <p14:creationId xmlns:p14="http://schemas.microsoft.com/office/powerpoint/2010/main" val="1051382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22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and finally here</a:t>
            </a:r>
            <a:r>
              <a:rPr lang="en-CA" baseline="0" dirty="0" smtClean="0"/>
              <a:t> is an example of a SWR-sequence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8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these SWR sequences have some interesting properties, and are thought to support..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WE VIEW THESE FUNCTIONS AS ARISING FROM A GENERATIVE MODEL THAT LEARNS TO GENERATE PREDICTIONS ABOUT THE WORLD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5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24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1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28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98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29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</a:t>
            </a:r>
            <a:r>
              <a:rPr lang="en-CA" baseline="0" dirty="0" smtClean="0"/>
              <a:t> typical thing to do is to apply a probabilistic decoding procedure that based on observed spike counts AND TUNING CURVES gives probabilities of rat being at different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92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the lower left plot, we are recording</a:t>
            </a:r>
            <a:r>
              <a:rPr lang="en-CA" baseline="0" dirty="0" smtClean="0"/>
              <a:t> from a population of cells…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population vector is the vector sum (weighted by firing rate) of the preferred directions of a population of neurons.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an example of a very simple, linear decoding: the firing rate of each neuron is directly proportional to the decoded </a:t>
            </a:r>
            <a:r>
              <a:rPr lang="en-CA" baseline="0" dirty="0" err="1" smtClean="0"/>
              <a:t>dir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72B06-ADF7-41D0-8107-48D021D40FF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30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26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31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38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32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but for SWR-sequences,</a:t>
            </a:r>
            <a:r>
              <a:rPr lang="en-CA" baseline="0" dirty="0" smtClean="0"/>
              <a:t> you can’t do that.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894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33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5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34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23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so, should we just give up?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3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lower error</a:t>
            </a:r>
            <a:r>
              <a:rPr lang="en-CA" baseline="0" dirty="0" smtClean="0"/>
              <a:t> is better</a:t>
            </a:r>
          </a:p>
          <a:p>
            <a:endParaRPr lang="en-CA" baseline="0" dirty="0" smtClean="0"/>
          </a:p>
          <a:p>
            <a:r>
              <a:rPr lang="en-CA" baseline="0" dirty="0" smtClean="0"/>
              <a:t>note effects of smoothing spike trains and tuning curves; even with very minimal smoothing, can do better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0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use</a:t>
            </a:r>
            <a:r>
              <a:rPr lang="en-CA" baseline="0" dirty="0" smtClean="0"/>
              <a:t> encoding model with best generalization performance</a:t>
            </a:r>
          </a:p>
          <a:p>
            <a:endParaRPr lang="en-CA" baseline="0" dirty="0" smtClean="0"/>
          </a:p>
          <a:p>
            <a:r>
              <a:rPr lang="en-CA" baseline="0" dirty="0" smtClean="0"/>
              <a:t>key point: suppose you were going to decode putative “prospections” and found they were biased at the choice point…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82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</a:t>
            </a:r>
            <a:r>
              <a:rPr lang="en-CA" baseline="0" smtClean="0"/>
              <a:t>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2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</a:t>
            </a:r>
            <a:r>
              <a:rPr lang="en-US" baseline="0" dirty="0" smtClean="0"/>
              <a:t> early example of applying decoding methods to cognitive processing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  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953A44-25E9-41C9-8217-DD43D651127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84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Figure 9: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Among several behavioral and neural measures, tuning curve variability as estimated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by a bootstrapping procedure is most similar to cross-validated decoding accuracy.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Normalized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occupancy (time spent) and its standard deviation across trials within each session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Mean firing rate of all cells with at least one place field, and distribution of place field peaks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Standard deviation of single-trial tuning curves, computed across trials within a session (raw) 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Entire-session tuning curve variability, estimated by a bootstrapping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procedure (raw) or 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population vector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correlation between tuning curves estimated across every pair of trials.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population vector correlation between tuning curves estimated from each trial and the complementary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leave-one-out tuning curves.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09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8B4508A-E8B5-4E22-8F43-77B5C970C625}" type="slidenum">
              <a:rPr lang="en-GB" altLang="en-US">
                <a:latin typeface="Arial" panose="020B0604020202020204" pitchFamily="34" charset="0"/>
              </a:rPr>
              <a:pPr eaLnBrk="1" hangingPunct="1"/>
              <a:t>43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F3C4476A-67A1-4340-82B8-9B38B7BCA08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basic idea is to place electrodes in the brain, and record the activity of neurons --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is a very versatile technique, can be applied in a range of “preparations” cultured neurons to freely moving animals (including humans). 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big advantage is that you can study brain activity in the intact brain, down to the level of activity in a single neuron. By recording from many neurons across brain areas you can make a bridge from neurons to systems.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53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4A3181AE-88B0-4AC4-947E-6A44234E7574}" type="slidenum">
              <a:rPr lang="en-GB" altLang="en-US">
                <a:latin typeface="Arial" panose="020B0604020202020204" pitchFamily="34" charset="0"/>
              </a:rPr>
              <a:pPr eaLnBrk="1" hangingPunct="1"/>
              <a:t>44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E85F1A0-D6DA-4AD9-A346-23FFCED2D7E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there are many different kinds of electodes! for different purposes…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8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F675A65-8BDF-4731-8785-FD8169DE6B21}" type="slidenum">
              <a:rPr lang="en-GB" altLang="en-US">
                <a:latin typeface="Arial" panose="020B0604020202020204" pitchFamily="34" charset="0"/>
              </a:rPr>
              <a:pPr eaLnBrk="1" hangingPunct="1"/>
              <a:t>45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8F7CE90-AB6B-4C24-B927-3EF8B0B2F00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shows an important one, the tetrode. you can see, it has 4 recording sites. I will explain why in a few minutes.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image shows the recording sites are plated; this is important to improve recoding surface and thus signal to noise..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3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66E9AB6-9349-4FAC-B02D-DC68393172BA}" type="slidenum">
              <a:rPr lang="en-GB" altLang="en-US">
                <a:latin typeface="Arial" panose="020B0604020202020204" pitchFamily="34" charset="0"/>
              </a:rPr>
              <a:pPr eaLnBrk="1" hangingPunct="1"/>
              <a:t>46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2" tIns="46587" rIns="93172" bIns="46587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60AF3F-F334-44EF-AF5E-E9CBCD104C6E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12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AD043FB-5DB6-47E0-A531-BAA2AA25CFBE}" type="slidenum">
              <a:rPr lang="en-GB" altLang="en-US">
                <a:latin typeface="Arial" panose="020B0604020202020204" pitchFamily="34" charset="0"/>
              </a:rPr>
              <a:pPr eaLnBrk="1" hangingPunct="1"/>
              <a:t>47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A909BBE-7D0B-48CB-8A80-F8035E2D6787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How do you actually get the electrodes into the brain? where you want them?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skull has landmarks.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can measure distances from those using a “stereotax”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1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CF52141E-7EF9-478F-A533-B9175E8A91F6}" type="slidenum">
              <a:rPr lang="en-GB" altLang="en-US">
                <a:latin typeface="Arial" panose="020B0604020202020204" pitchFamily="34" charset="0"/>
              </a:rPr>
              <a:pPr eaLnBrk="1" hangingPunct="1"/>
              <a:t>48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462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2FE12015-66F9-4319-BA10-E99350119BF9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4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then you can use a brain atlas for some initial targeting guidelines.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also, if you have a hyperdrive, you can move the electrodes later (but only up and down..!)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is a picture showing skull landmarks, a craniotomy, and some anchor screws.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0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FAF69CB-5DB6-48A9-ABA7-39E15A794736}" type="slidenum">
              <a:rPr lang="en-GB" altLang="en-US">
                <a:latin typeface="Arial" panose="020B0604020202020204" pitchFamily="34" charset="0"/>
              </a:rPr>
              <a:pPr eaLnBrk="1" hangingPunct="1"/>
              <a:t>49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565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441A33A-3286-4AC8-91FC-5ADA29497D3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5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so, if you do all of this correctly, then congratulations, you will be able to record a voltage trace from the brain!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you can process this in different ways.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LFP: lower frequency signal reflecting activity of many neurons together, mostly dendritic currents from synaptic inputs, subthreshold potentials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spikes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D94980E-E208-49DF-8538-C761C3C24586}" type="slidenum">
              <a:rPr lang="en-GB" altLang="en-US">
                <a:latin typeface="Arial" panose="020B0604020202020204" pitchFamily="34" charset="0"/>
              </a:rPr>
              <a:pPr eaLnBrk="1" hangingPunct="1"/>
              <a:t>50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are some LFPs recorded using a hyperdrive. what a mess!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60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BC2DDBE-923F-452B-BD45-723FAEF264D0}" type="slidenum">
              <a:rPr lang="en-GB" altLang="en-US">
                <a:latin typeface="Arial" panose="020B0604020202020204" pitchFamily="34" charset="0"/>
              </a:rPr>
              <a:pPr eaLnBrk="1" hangingPunct="1"/>
              <a:t>51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but actually, zooming in, you can see some interesting structure.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these gamma oscillations, for instance, are thought to be involved in “binding through synchrony”.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example: you see something that’s red and square.. but maybe you have different neurons for those things. how does the brain know they go together?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8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12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as you know, the rat hippocampus</a:t>
            </a:r>
            <a:r>
              <a:rPr lang="en-CA" baseline="0" dirty="0" smtClean="0"/>
              <a:t> generates highly structured neural activity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here is a </a:t>
            </a:r>
            <a:r>
              <a:rPr lang="en-CA" baseline="0" dirty="0" err="1" smtClean="0"/>
              <a:t>rasterplot</a:t>
            </a:r>
            <a:r>
              <a:rPr lang="en-CA" baseline="0" dirty="0" smtClean="0"/>
              <a:t> of some place cells as one of our rats runs a trial on a T-maze, you can see the sequential activation of one cell after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62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7B98017-57B0-4144-A33A-0543A97B78D3}" type="slidenum">
              <a:rPr lang="en-GB" altLang="en-US">
                <a:latin typeface="Arial" panose="020B0604020202020204" pitchFamily="34" charset="0"/>
              </a:rPr>
              <a:pPr eaLnBrk="1" hangingPunct="1"/>
              <a:t>52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872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028554-A041-466D-888A-C67DC112832F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8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 what about the spikes? This is where the tetrode comes in.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05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907A0B7-F694-476E-9161-A275083B159E}" type="slidenum">
              <a:rPr lang="en-GB" altLang="en-US">
                <a:latin typeface="Arial" panose="020B0604020202020204" pitchFamily="34" charset="0"/>
              </a:rPr>
              <a:pPr eaLnBrk="1" hangingPunct="1"/>
              <a:t>53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489322B-2BA2-4599-8AE8-11007D5393F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14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A4BDBE33-7748-4BC7-9DA8-0D0C97D8B289}" type="slidenum">
              <a:rPr lang="en-GB" altLang="en-US">
                <a:latin typeface="Arial" panose="020B0604020202020204" pitchFamily="34" charset="0"/>
              </a:rPr>
              <a:pPr eaLnBrk="1" hangingPunct="1"/>
              <a:t>54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077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1D1F4D8-C414-477A-A90F-E94C4D70F132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0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9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04924E4-C5AE-4FDC-B16D-A44B52A45B96}" type="slidenum">
              <a:rPr lang="en-GB" altLang="en-US">
                <a:latin typeface="Arial" panose="020B0604020202020204" pitchFamily="34" charset="0"/>
              </a:rPr>
              <a:pPr eaLnBrk="1" hangingPunct="1"/>
              <a:t>55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179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C67CDBE-DE57-4874-ACF1-7ADAB4BAA2D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1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15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4B6DCF6-E9C5-48EC-B412-71A17A4861A6}" type="slidenum">
              <a:rPr lang="en-GB" altLang="en-US">
                <a:latin typeface="Arial" panose="020B0604020202020204" pitchFamily="34" charset="0"/>
              </a:rPr>
              <a:pPr eaLnBrk="1" hangingPunct="1"/>
              <a:t>56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281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B9D5FC8-3FAF-4BBD-A810-9BC746E9A11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2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8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ACF75C3-EDEC-44CE-BF98-C3B2F101376A}" type="slidenum">
              <a:rPr lang="en-GB" altLang="en-US">
                <a:latin typeface="Arial" panose="020B0604020202020204" pitchFamily="34" charset="0"/>
              </a:rPr>
              <a:pPr eaLnBrk="1" hangingPunct="1"/>
              <a:t>57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38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8F1512B-50E8-4BF3-95E6-C6A0ECB6887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88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1CA1AB5-B1AC-42B5-810D-B117F327B231}" type="slidenum">
              <a:rPr lang="en-GB" altLang="en-US">
                <a:latin typeface="Arial" panose="020B0604020202020204" pitchFamily="34" charset="0"/>
              </a:rPr>
              <a:pPr eaLnBrk="1" hangingPunct="1"/>
              <a:t>58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486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0A5237C-A50B-460E-A3D1-118CC71BFA0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4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79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61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\mathcal{N}\left(C \mathbf{z}_{t-1}, R\right)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\text{Poisson}\left(\exp(C \mathbf{z}_{t} + D)\right)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901599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\lbrace{\mathbf{x}\rbrace_1^{t-1}) = </a:t>
            </a:r>
          </a:p>
          <a:p>
            <a:r>
              <a:rPr lang="en-US" altLang="x-none">
                <a:ea typeface="ＭＳ Ｐゴシック" charset="-128"/>
              </a:rPr>
              <a:t>  \int \Pr(\mathbf{z}_t \vert \mathbf{z}_{t-1}) \Pr(\mathbf{z}_{t-1} \vert \lbrace{\mathbf{x}\rbrace_1^{t-1}) \, d \mathbf{z}_{t-1}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\lbrace\mathbf{x}\rbrace_1^{t}) = </a:t>
            </a:r>
          </a:p>
          <a:p>
            <a:r>
              <a:rPr lang="en-US" altLang="x-none">
                <a:ea typeface="ＭＳ Ｐゴシック" charset="-128"/>
              </a:rPr>
              <a:t> \frac{\Pr(\mathbf{x}_t \vert \mathbf{z}_t)\Pr(\mathbf{z}_t \vert \lbrace\mathbf{x}\rbrace_1^{t-1})}{\Pr(\mathbf{x}_t \vert \lbrace\mathbf{x}\rbrace_1^{t-1})}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145787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1A8F1AD-5990-4A34-9FCF-F151EC3D8BD9}" type="slidenum">
              <a:rPr lang="en-GB" smtClean="0">
                <a:latin typeface="Arial" charset="0"/>
              </a:rPr>
              <a:pPr eaLnBrk="1" hangingPunct="1"/>
              <a:t>13</a:t>
            </a:fld>
            <a:endParaRPr lang="en-GB" smtClean="0"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This is a DECODING PROBLEM: given spikes, were is the rat?</a:t>
            </a:r>
          </a:p>
          <a:p>
            <a:r>
              <a:rPr lang="en-US" smtClean="0"/>
              <a:t>To do that,</a:t>
            </a:r>
          </a:p>
        </p:txBody>
      </p:sp>
    </p:spTree>
    <p:extLst>
      <p:ext uri="{BB962C8B-B14F-4D97-AF65-F5344CB8AC3E}">
        <p14:creationId xmlns:p14="http://schemas.microsoft.com/office/powerpoint/2010/main" val="398451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A2B5FF2E-145B-4F58-8190-757BE305B3FE}" type="slidenum">
              <a:rPr lang="en-GB" smtClean="0">
                <a:latin typeface="Arial" charset="0"/>
              </a:rPr>
              <a:pPr eaLnBrk="1" hangingPunct="1"/>
              <a:t>14</a:t>
            </a:fld>
            <a:endParaRPr lang="en-GB" smtClean="0"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..to do that, we take the cells’ overall tuning curves (so this one is active here.. And this one here..)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139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825EEACC-C995-4B02-AF02-EC33C0C9E878}" type="slidenum">
              <a:rPr lang="en-GB" smtClean="0">
                <a:latin typeface="Arial" charset="0"/>
              </a:rPr>
              <a:pPr eaLnBrk="1" hangingPunct="1"/>
              <a:t>15</a:t>
            </a:fld>
            <a:endParaRPr lang="en-GB" smtClean="0"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then, based on how many spikes each cell fired, you get a probability distribution of the rat’s location on the track. </a:t>
            </a:r>
          </a:p>
          <a:p>
            <a:r>
              <a:rPr lang="en-US" smtClean="0"/>
              <a:t>this is pretty intuitive: if you know this cell fired 0 spikes, you’d say the rat is more likely to be here (point) than here.</a:t>
            </a:r>
          </a:p>
          <a:p>
            <a:r>
              <a:rPr lang="en-US" smtClean="0"/>
              <a:t>and this is what you see.</a:t>
            </a:r>
          </a:p>
          <a:p>
            <a:r>
              <a:rPr lang="en-US" smtClean="0"/>
              <a:t>(this incidentally is one of the reasons why this method is simple: to compute this p distr it assumes poisson firing statistics.)</a:t>
            </a:r>
          </a:p>
        </p:txBody>
      </p:sp>
    </p:spTree>
    <p:extLst>
      <p:ext uri="{BB962C8B-B14F-4D97-AF65-F5344CB8AC3E}">
        <p14:creationId xmlns:p14="http://schemas.microsoft.com/office/powerpoint/2010/main" val="239176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0BED7CCB-9830-4F75-BC52-1C429F4654B3}" type="slidenum">
              <a:rPr lang="en-GB" smtClean="0">
                <a:latin typeface="Arial" charset="0"/>
              </a:rPr>
              <a:pPr eaLnBrk="1" hangingPunct="1"/>
              <a:t>16</a:t>
            </a:fld>
            <a:endParaRPr lang="en-GB" smtClean="0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few things to say: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a sense we take the position of a downstream brain area, that gets information about the state of the world, *or of an internal state*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retrieve WHAT THAT STATE IS… a single trial approach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368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application is “how well” you</a:t>
            </a:r>
            <a:r>
              <a:rPr lang="en-CA" baseline="0" dirty="0" smtClean="0"/>
              <a:t> can decode certain things, how much every extra cell helps…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this sense, quite similar to the questions addressed with information theory.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88C8F-5118-48E4-B852-9BB229043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58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814A8-C63A-4C00-8777-DB380DAFA5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21BAF-CE4A-4A04-BC3E-93E72DC37C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7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516C-0E20-4D8B-8377-F6421CCEF0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9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028E87-69E7-4F34-9EE5-DEF1B50244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01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329526-1740-42E1-A6F7-618CFF1EF15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C44C3B-97A3-4446-8C09-C6DFC123190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04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0C6A9D-41CB-4A25-8F61-DD457A314B2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BE7E17-D9FB-4F47-9DCC-BF7F7E80596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85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1C6162-0A15-4367-8AC9-9366E49361D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5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F00C98-1D76-409B-A48B-071C4AB12C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0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AEC6E-281A-46F0-B1A7-B15C03B294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6EA32-BBE0-4EF8-86AC-AE8310943AD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88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652BF-F291-4539-8B0D-25ACAC1392F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46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B99CE1-74DA-481E-AF3C-5147D613EFA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29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FB9DA1-D21B-4B5B-A051-E8291EACFC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46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CBA127-5406-4C77-9F83-8A9A8448A3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91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776864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18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742950" indent="-293688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9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49263" indent="-449263">
              <a:buFont typeface="+mj-lt"/>
              <a:buAutoNum type="arabicPeriod"/>
              <a:defRPr/>
            </a:lvl1pPr>
            <a:lvl2pPr marL="627063" indent="-177800">
              <a:buFont typeface="Arial" pitchFamily="34" charset="0"/>
              <a:buChar char="•"/>
              <a:defRPr/>
            </a:lvl2pPr>
            <a:lvl4pPr marL="1252538" indent="-269875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26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48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 marL="0" indent="0">
              <a:buNone/>
              <a:defRPr sz="2400"/>
            </a:lvl1pPr>
            <a:lvl2pPr marL="355600" indent="-355600"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27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8C85E-6F26-4B86-8D9B-496AF34D9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570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7"/>
            <a:ext cx="4040188" cy="7200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52737"/>
            <a:ext cx="4041775" cy="7200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8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8219256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91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F7D4F2C-E951-46E3-A169-C530D9CD8A10}" type="datetimeFigureOut">
              <a:rPr lang="en-US" smtClean="0">
                <a:solidFill>
                  <a:prstClr val="black"/>
                </a:solidFill>
                <a:latin typeface="Helvetic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8/15/17</a:t>
            </a:fld>
            <a:endParaRPr lang="en-US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3F92-8B99-4B94-A2CD-A4CB4E037BEC}" type="slidenum">
              <a:rPr lang="en-US" smtClean="0">
                <a:solidFill>
                  <a:srgbClr val="7F7F7F"/>
                </a:solidFill>
              </a:rPr>
              <a:pPr/>
              <a:t>‹#›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83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ED536A-EC2B-ED4F-A356-A2D49A0C040B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3A66-7025-4CD5-ACBA-EF8A8E446E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FA396-1F03-48BF-B579-538F9B40C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28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CA1B7-8B7F-446D-9C6B-D4522E594E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3AAE-42B0-4731-83CD-1D6D49F6D7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D84D-2949-4D4E-8117-E1676300C7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1B50B-82BA-4B37-B4AC-57B42E3F82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1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A0CB8AE-E328-4BC7-9A2C-AFFD57268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5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6739AB0-07BD-44C0-8A13-4AD364F57E5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13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3737" y="6356350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D0DE422-00BC-4A04-A0F8-D7490E3B0C0D}" type="slidenum">
              <a:rPr lang="en-CA" smtClean="0">
                <a:solidFill>
                  <a:srgbClr val="7F7F7F"/>
                </a:solidFill>
                <a:latin typeface="Helvetic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CA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57200" y="6356350"/>
            <a:ext cx="2098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7F7F7F"/>
                </a:solidFill>
              </a:rPr>
              <a:t>BIOL 377 – van der Meer</a:t>
            </a:r>
            <a:endParaRPr lang="en-CA" dirty="0">
              <a:solidFill>
                <a:srgbClr val="7F7F7F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6669360"/>
            <a:ext cx="81369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6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wmf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microsoft.com/office/2007/relationships/media" Target="file:////C:/Users/mvdm/Dropbox/talks/2011-NIDA/R117-2007-06-15-VTE.wmv" TargetMode="External"/><Relationship Id="rId2" Type="http://schemas.openxmlformats.org/officeDocument/2006/relationships/video" Target="file:////C:/Users/mvdm/Dropbox/talks/2011-NIDA/R117-2007-06-15-VTE.wm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file:////C:/Users/mvdm/Dropbox/talks/2012-SILS/Movie_S1_R051-2004-09-06_MT_Choice_Point.wmv" TargetMode="External"/><Relationship Id="rId4" Type="http://schemas.microsoft.com/office/2007/relationships/media" Target="file:////C:/Users/mvdm/Dropbox/talks/2011-NIDA/R117-2007-06-15-VTE.wmv" TargetMode="External"/><Relationship Id="rId5" Type="http://schemas.openxmlformats.org/officeDocument/2006/relationships/video" Target="file:////C:/Users/mvdm/Dropbox/talks/2011-NIDA/R117-2007-06-15-VTE.wmv" TargetMode="External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3.xml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28.png"/><Relationship Id="rId1" Type="http://schemas.openxmlformats.org/officeDocument/2006/relationships/tags" Target="../tags/tag1.xml"/><Relationship Id="rId2" Type="http://schemas.microsoft.com/office/2007/relationships/media" Target="file:////C:/Users/mvdm/Dropbox/talks/2012-SILS/Movie_S1_R051-2004-09-06_MT_Choice_Point.wmv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emf"/><Relationship Id="rId3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9" Type="http://schemas.openxmlformats.org/officeDocument/2006/relationships/image" Target="../media/image50.jpeg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png"/><Relationship Id="rId6" Type="http://schemas.openxmlformats.org/officeDocument/2006/relationships/image" Target="../media/image63.jpeg"/><Relationship Id="rId7" Type="http://schemas.openxmlformats.org/officeDocument/2006/relationships/oleObject" Target="../embeddings/oleObject5.bin"/><Relationship Id="rId8" Type="http://schemas.openxmlformats.org/officeDocument/2006/relationships/image" Target="../media/image6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4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64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9.png"/><Relationship Id="rId6" Type="http://schemas.openxmlformats.org/officeDocument/2006/relationships/image" Target="../media/image6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image" Target="../media/image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tiff"/><Relationship Id="rId3" Type="http://schemas.openxmlformats.org/officeDocument/2006/relationships/image" Target="../media/image7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decoding?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Use neural activity to control something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err="1" smtClean="0">
                <a:solidFill>
                  <a:schemeClr val="tx1"/>
                </a:solidFill>
              </a:rPr>
              <a:t>Neurally</a:t>
            </a:r>
            <a:r>
              <a:rPr lang="en-US" dirty="0" smtClean="0">
                <a:solidFill>
                  <a:schemeClr val="tx1"/>
                </a:solidFill>
              </a:rPr>
              <a:t>-controlled prostheses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Facebook F8 speech decoding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Learn something about how neural activity represents the world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Test a representation model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Observe representations change in interesting ways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Make sense of offline neural activity (hard)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>
                <a:solidFill>
                  <a:schemeClr val="tx1"/>
                </a:solidFill>
              </a:rPr>
              <a:t>Affect, attention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Hippocampal replay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3F92-8B99-4B94-A2CD-A4CB4E037BEC}" type="slidenum">
              <a:rPr lang="en-US" smtClean="0">
                <a:solidFill>
                  <a:srgbClr val="7F7F7F"/>
                </a:solidFill>
              </a:rPr>
              <a:pPr/>
              <a:t>1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Population Observation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(independent or correlated)</a:t>
            </a:r>
          </a:p>
          <a:p>
            <a:r>
              <a:rPr lang="en-US" dirty="0" smtClean="0"/>
              <a:t>Poisson process (homogeneous, inhomogeneous)</a:t>
            </a:r>
          </a:p>
          <a:p>
            <a:r>
              <a:rPr lang="en-US" dirty="0" smtClean="0"/>
              <a:t>Conditional intensity function (more complex dependence on history, variables) (e.g. Koyama et al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Decoding Techniques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vector (naïve, makes sense only if there is really a “preferred direction)</a:t>
            </a:r>
          </a:p>
          <a:p>
            <a:r>
              <a:rPr lang="en-US" dirty="0" smtClean="0"/>
              <a:t>Independent Bayesian (more complex for conditional intensity / GLM models)</a:t>
            </a:r>
          </a:p>
          <a:p>
            <a:r>
              <a:rPr lang="en-US" dirty="0" smtClean="0"/>
              <a:t>Recursive Bayesian, various approximate filters (when decoded variable is connected across time)</a:t>
            </a:r>
          </a:p>
          <a:p>
            <a:r>
              <a:rPr lang="en-US" dirty="0" smtClean="0"/>
              <a:t>Project into lower dimensional state then decode (e.g., Kao et al 2015)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0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(behavioral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0" y="763926"/>
            <a:ext cx="5638800" cy="4648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6800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85800" y="2667000"/>
            <a:ext cx="79248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9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276600" y="2667000"/>
            <a:ext cx="53340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4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0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867400" y="2667000"/>
            <a:ext cx="27432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324600" y="3613150"/>
            <a:ext cx="22860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Poisson assumption</a:t>
            </a: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 flipV="1">
            <a:off x="5867400" y="3200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5867400" y="3962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pic>
        <p:nvPicPr>
          <p:cNvPr id="7" name="Picture 11" descr="mazeSchematic_rever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maze_linearize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400800" y="2590800"/>
            <a:ext cx="213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Independence assumption</a:t>
            </a:r>
            <a:endParaRPr lang="en-GB">
              <a:solidFill>
                <a:schemeClr val="folHlink"/>
              </a:solidFill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rot="5400000" flipV="1">
            <a:off x="7658100" y="3162300"/>
            <a:ext cx="457200" cy="228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5715000" y="4572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5715000" y="3200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152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/>
              <a:t>Zhang et al. 1998</a:t>
            </a:r>
          </a:p>
          <a:p>
            <a:pPr eaLnBrk="1" hangingPunct="1">
              <a:spcBef>
                <a:spcPct val="50000"/>
              </a:spcBef>
            </a:pPr>
            <a:r>
              <a:rPr lang="en-US" sz="1000"/>
              <a:t>Brown et al. 2005</a:t>
            </a:r>
            <a:endParaRPr lang="en-GB" sz="100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715000"/>
            <a:ext cx="24749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>
            <a:fillRect/>
          </a:stretch>
        </p:blipFill>
        <p:spPr bwMode="auto">
          <a:xfrm>
            <a:off x="4191000" y="6096000"/>
            <a:ext cx="4495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 descr="mazeSchematic_rever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43" y="527904"/>
            <a:ext cx="1397675" cy="102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maze_linearize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8"/>
          <a:stretch/>
        </p:blipFill>
        <p:spPr bwMode="auto">
          <a:xfrm>
            <a:off x="7299359" y="1601976"/>
            <a:ext cx="1768441" cy="90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600075"/>
            <a:ext cx="47720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48400" y="6321424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van der Meer et al. (2010) </a:t>
            </a:r>
            <a:r>
              <a:rPr lang="en-US" sz="1000" i="1" dirty="0" smtClean="0">
                <a:solidFill>
                  <a:schemeClr val="bg2"/>
                </a:solidFill>
              </a:rPr>
              <a:t>Neuron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25" y="-127819"/>
            <a:ext cx="5489675" cy="73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1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(theta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09800" y="4710841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075506" y="4934894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13614" y="4688270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61479" r="34166"/>
          <a:stretch/>
        </p:blipFill>
        <p:spPr>
          <a:xfrm>
            <a:off x="2971800" y="4333240"/>
            <a:ext cx="3581400" cy="15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45"/>
          <a:stretch/>
        </p:blipFill>
        <p:spPr bwMode="auto">
          <a:xfrm>
            <a:off x="308004" y="118780"/>
            <a:ext cx="8226396" cy="349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6"/>
          <a:stretch/>
        </p:blipFill>
        <p:spPr bwMode="auto">
          <a:xfrm>
            <a:off x="381000" y="3695609"/>
            <a:ext cx="8099569" cy="308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6562161" y="2429441"/>
            <a:ext cx="452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 smtClean="0">
                <a:solidFill>
                  <a:schemeClr val="bg1">
                    <a:lumMod val="50000"/>
                  </a:schemeClr>
                </a:solidFill>
              </a:rPr>
              <a:t>Gupta, van der Meer et al. (2012) </a:t>
            </a:r>
            <a:r>
              <a:rPr lang="en-CA" sz="1200" i="1" dirty="0" smtClean="0">
                <a:solidFill>
                  <a:schemeClr val="bg1">
                    <a:lumMod val="50000"/>
                  </a:schemeClr>
                </a:solidFill>
              </a:rPr>
              <a:t>Nature Neuroscience</a:t>
            </a:r>
            <a:endParaRPr lang="en-CA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Assumption – “Encoding”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In order to DECODE, it must be the case that neurons are reliably ENCODING information.</a:t>
            </a:r>
          </a:p>
          <a:p>
            <a:pPr algn="l"/>
            <a:endParaRPr lang="en-US" dirty="0" smtClean="0"/>
          </a:p>
          <a:p>
            <a:r>
              <a:rPr lang="en-US" dirty="0" smtClean="0"/>
              <a:t>Encoding model == Tuning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2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7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 descr="mazeSchematic_rever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2750"/>
            <a:ext cx="40005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685800" y="3657600"/>
            <a:ext cx="40005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The Multiple-T maze: a simple binary spatial decision task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1: sequence </a:t>
            </a:r>
            <a:r>
              <a:rPr lang="en-US" dirty="0">
                <a:solidFill>
                  <a:schemeClr val="accent2"/>
                </a:solidFill>
              </a:rPr>
              <a:t>of turns and rewarded side is constant on a given day (session), but changes between sessions.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Version </a:t>
            </a:r>
            <a:r>
              <a:rPr lang="en-US" dirty="0">
                <a:solidFill>
                  <a:schemeClr val="accent2"/>
                </a:solidFill>
              </a:rPr>
              <a:t>2: reward contingencies switch midway through each session (left, right, alternate)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54313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5334000" y="38862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/>
              <a:t>“vicarious trial-and-error”</a:t>
            </a:r>
            <a:endParaRPr lang="en-US"/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057400" y="838200"/>
            <a:ext cx="12192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2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543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14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4313"/>
                </p:tgtEl>
              </p:cMediaNode>
            </p:video>
          </p:childTnLst>
        </p:cTn>
      </p:par>
    </p:tnLst>
    <p:bldLst>
      <p:bldP spid="3543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Movie_S1_R051-2004-09-06_MT_Choice_Point.wmv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04800" y="3048000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Johnson and </a:t>
            </a:r>
            <a:r>
              <a:rPr lang="en-US" sz="1000" dirty="0" err="1">
                <a:solidFill>
                  <a:schemeClr val="bg2"/>
                </a:solidFill>
              </a:rPr>
              <a:t>Redish</a:t>
            </a:r>
            <a:r>
              <a:rPr lang="en-US" sz="1000" dirty="0">
                <a:solidFill>
                  <a:schemeClr val="bg2"/>
                </a:solidFill>
              </a:rPr>
              <a:t>, </a:t>
            </a:r>
            <a:r>
              <a:rPr lang="en-US" sz="1000" i="1" dirty="0">
                <a:solidFill>
                  <a:schemeClr val="bg2"/>
                </a:solidFill>
              </a:rPr>
              <a:t>J </a:t>
            </a:r>
            <a:r>
              <a:rPr lang="en-US" sz="1000" i="1" dirty="0" err="1">
                <a:solidFill>
                  <a:schemeClr val="bg2"/>
                </a:solidFill>
              </a:rPr>
              <a:t>Neurosci</a:t>
            </a:r>
            <a:r>
              <a:rPr lang="en-US" sz="1000" i="1" dirty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2007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5" name="Picture 5" descr="S3_pausing_grid_over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6813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 rot="-5400000">
            <a:off x="2917825" y="4706938"/>
            <a:ext cx="2089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/>
              <a:t>time spent (normalized)</a:t>
            </a:r>
            <a:endParaRPr lang="en-GB" sz="1400" dirty="0"/>
          </a:p>
        </p:txBody>
      </p:sp>
      <p:pic>
        <p:nvPicPr>
          <p:cNvPr id="7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3815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918364" y="30480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“vicarious trial-and-error”</a:t>
            </a:r>
            <a:endParaRPr lang="en-US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5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5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59"/>
                </p:tgtEl>
              </p:cMediaNode>
            </p:video>
            <p:video fullScrn="1">
              <p:cMediaNode mute="1">
                <p:cTn id="12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-76199" y="304800"/>
            <a:ext cx="8610600" cy="6852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289" y="56755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100ms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(during rest)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5561" r="37448" b="62076"/>
          <a:stretch/>
        </p:blipFill>
        <p:spPr>
          <a:xfrm>
            <a:off x="6019800" y="457200"/>
            <a:ext cx="1752601" cy="2217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81179" r="37448" b="9925"/>
          <a:stretch/>
        </p:blipFill>
        <p:spPr>
          <a:xfrm>
            <a:off x="5943600" y="2727569"/>
            <a:ext cx="1752601" cy="6096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53000" y="3561862"/>
            <a:ext cx="3810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sharp wave-ripple (SWR) sequences (“replay”)</a:t>
            </a:r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episodic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rest, slow-wave sleep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forward, backward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local, remote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systems consolidation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65609" r="69975" b="21974"/>
          <a:stretch/>
        </p:blipFill>
        <p:spPr>
          <a:xfrm>
            <a:off x="1371600" y="1053124"/>
            <a:ext cx="257959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82290" r="58298" b="11037"/>
          <a:stretch/>
        </p:blipFill>
        <p:spPr>
          <a:xfrm>
            <a:off x="1518397" y="2500923"/>
            <a:ext cx="2286000" cy="762000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85800" y="3567724"/>
            <a:ext cx="37338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theta sequences</a:t>
            </a: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continuously repeating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active behavior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mostly forward, then reset</a:t>
            </a:r>
          </a:p>
          <a:p>
            <a:pPr algn="ctr" eaLnBrk="1" hangingPunct="1"/>
            <a:r>
              <a:rPr lang="en-US" altLang="en-US" dirty="0">
                <a:solidFill>
                  <a:srgbClr val="333399"/>
                </a:solidFill>
              </a:rPr>
              <a:t>local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initial memory trace storage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  <a:endParaRPr lang="en-US" altLang="en-US" b="1" dirty="0">
              <a:solidFill>
                <a:srgbClr val="C00000"/>
              </a:solidFill>
            </a:endParaRPr>
          </a:p>
          <a:p>
            <a:pPr algn="ctr" eaLnBrk="1" hangingPunct="1"/>
            <a:endParaRPr lang="en-US" altLang="en-US" dirty="0" smtClean="0">
              <a:solidFill>
                <a:srgbClr val="33339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" y="663645"/>
            <a:ext cx="3962400" cy="5813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16"/>
          <a:stretch/>
        </p:blipFill>
        <p:spPr>
          <a:xfrm>
            <a:off x="762000" y="778608"/>
            <a:ext cx="5334000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20894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78608"/>
            <a:ext cx="7461818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631372"/>
            <a:ext cx="3962400" cy="59384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18539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31023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902" r="46396"/>
          <a:stretch/>
        </p:blipFill>
        <p:spPr>
          <a:xfrm>
            <a:off x="4643296" y="1905000"/>
            <a:ext cx="3276600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10112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tor cortex motion tuning.png"/>
          <p:cNvPicPr>
            <a:picLocks noChangeAspect="1"/>
          </p:cNvPicPr>
          <p:nvPr/>
        </p:nvPicPr>
        <p:blipFill>
          <a:blip r:embed="rId3" cstate="print"/>
          <a:srcRect b="45338"/>
          <a:stretch>
            <a:fillRect/>
          </a:stretch>
        </p:blipFill>
        <p:spPr>
          <a:xfrm>
            <a:off x="2787458" y="685800"/>
            <a:ext cx="6356542" cy="4953000"/>
          </a:xfrm>
          <a:prstGeom prst="rect">
            <a:avLst/>
          </a:prstGeom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 t="8108"/>
          <a:stretch>
            <a:fillRect/>
          </a:stretch>
        </p:blipFill>
        <p:spPr bwMode="auto">
          <a:xfrm>
            <a:off x="0" y="4267200"/>
            <a:ext cx="368865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Example - M1 cells encode direction of movement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24744"/>
            <a:ext cx="251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electrophysiology experiments by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Apostolos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Georgopoulos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and others have shown that M1 cells fire before/during a movement and are tuned to movement direction.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7171" y="6093296"/>
            <a:ext cx="4445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Georgopoulos, A.P., et al., 1982, J of Neurosci. </a:t>
            </a:r>
            <a:r>
              <a:rPr lang="en-US" sz="1200" dirty="0" smtClean="0">
                <a:solidFill>
                  <a:srgbClr val="7F7F7F"/>
                </a:solidFill>
                <a:latin typeface="Helvetica"/>
              </a:rPr>
              <a:t>2(11):1527-37</a:t>
            </a: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 </a:t>
            </a:r>
            <a:endParaRPr lang="en-US" sz="1200" dirty="0">
              <a:solidFill>
                <a:srgbClr val="7F7F7F"/>
              </a:solidFill>
              <a:latin typeface="Helvetica"/>
            </a:endParaRPr>
          </a:p>
        </p:txBody>
      </p:sp>
      <p:pic>
        <p:nvPicPr>
          <p:cNvPr id="2050" name="Picture 2" descr="http://www.lifesci.consortium.umn.edu/images/people/bio.apostolos.georgopoul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653136"/>
            <a:ext cx="10477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8210550" y="5168180"/>
            <a:ext cx="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5997" y="5600700"/>
            <a:ext cx="14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B050"/>
                </a:solidFill>
              </a:rPr>
              <a:t>actual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(observed)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position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18" name="Straight Connector 17"/>
          <p:cNvCxnSpPr>
            <a:stCxn id="17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8660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???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(no ground truth)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0999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297" y="837324"/>
            <a:ext cx="3869703" cy="57158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least we can do: </a:t>
            </a:r>
            <a:r>
              <a:rPr lang="en-CA" b="1" dirty="0" smtClean="0"/>
              <a:t>optimize for generalization </a:t>
            </a:r>
            <a:r>
              <a:rPr lang="en-CA" dirty="0" smtClean="0"/>
              <a:t>(i.e. cross-validation; performance on held out data)</a:t>
            </a:r>
            <a:endParaRPr lang="en-CA" dirty="0"/>
          </a:p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20"/>
          <a:stretch/>
        </p:blipFill>
        <p:spPr>
          <a:xfrm>
            <a:off x="152400" y="2934194"/>
            <a:ext cx="2895600" cy="2445259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34194"/>
            <a:ext cx="8648700" cy="2445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442" y="5613852"/>
            <a:ext cx="77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mean decoding errors</a:t>
            </a:r>
            <a:endParaRPr lang="en-CA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3"/>
          <a:stretch/>
        </p:blipFill>
        <p:spPr>
          <a:xfrm>
            <a:off x="514308" y="1066800"/>
            <a:ext cx="8115384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692" y="5161727"/>
            <a:ext cx="7746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distributions of decoding accuracy over space</a:t>
            </a:r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cross-validated decoding is a better </a:t>
            </a:r>
            <a:r>
              <a:rPr lang="en-CA" b="1" dirty="0" smtClean="0"/>
              <a:t>null hypothesis for replay content</a:t>
            </a:r>
            <a:r>
              <a:rPr lang="en-CA" dirty="0"/>
              <a:t>!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null hypotheses for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overfitting alone does not explain temporal distance effects on decoding error</a:t>
            </a:r>
            <a:endParaRPr lang="en-CA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4"/>
          <a:stretch/>
        </p:blipFill>
        <p:spPr>
          <a:xfrm>
            <a:off x="838200" y="1295640"/>
            <a:ext cx="3876815" cy="447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1600" y="1317998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if </a:t>
            </a:r>
            <a:r>
              <a:rPr lang="en-CA" dirty="0" smtClean="0">
                <a:solidFill>
                  <a:schemeClr val="accent2"/>
                </a:solidFill>
              </a:rPr>
              <a:t>overfitting</a:t>
            </a:r>
            <a:r>
              <a:rPr lang="en-CA" dirty="0" smtClean="0"/>
              <a:t> of trial-unique noise was the only cause of decoding error, then decoding error should not depend on which trial is used for decoding…</a:t>
            </a:r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but decoding error continues to depend on “trial distance” even after regressing out contributions of behavioral variables</a:t>
            </a:r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>
                <a:sym typeface="Wingdings" panose="05000000000000000000" pitchFamily="2" charset="2"/>
              </a:rPr>
              <a:t> suggests encoding of </a:t>
            </a:r>
            <a:r>
              <a:rPr lang="en-CA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temporal context</a:t>
            </a:r>
            <a:r>
              <a:rPr lang="en-CA" dirty="0" smtClean="0">
                <a:sym typeface="Wingdings" panose="05000000000000000000" pitchFamily="2" charset="2"/>
              </a:rPr>
              <a:t>?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or cortex motion tuning.png"/>
          <p:cNvPicPr>
            <a:picLocks noChangeAspect="1"/>
          </p:cNvPicPr>
          <p:nvPr/>
        </p:nvPicPr>
        <p:blipFill>
          <a:blip r:embed="rId3" cstate="print"/>
          <a:srcRect t="54753"/>
          <a:stretch>
            <a:fillRect/>
          </a:stretch>
        </p:blipFill>
        <p:spPr>
          <a:xfrm>
            <a:off x="4343400" y="772561"/>
            <a:ext cx="4498476" cy="2901431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269480" y="951131"/>
            <a:ext cx="1692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Helvetica"/>
              </a:rPr>
              <a:t>cosine tuning curve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(single cell)</a:t>
            </a:r>
            <a:endParaRPr lang="en-US" b="1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408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9850"/>
            <a:ext cx="430144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84136" y="188640"/>
            <a:ext cx="7375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1F497D"/>
                </a:solidFill>
                <a:latin typeface="Helvetica"/>
              </a:rPr>
              <a:t>How do we combine data from multiple neurons?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20" y="972234"/>
            <a:ext cx="413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Assign each neuron a vector pointing in its preferred direction scaled by its firing rate. The </a:t>
            </a:r>
            <a:r>
              <a:rPr lang="en-US" b="1" dirty="0" smtClean="0">
                <a:solidFill>
                  <a:prstClr val="black"/>
                </a:solidFill>
                <a:latin typeface="Helvetica"/>
              </a:rPr>
              <a:t>population vector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is the sum of these vectors.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5738" y="3861048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Neurons individually are not super precise. Precise estimation of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movement direction requires summation of the signals of a population of motor cortex cells.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Such coding requires simultaneous activity over an array of cells and is referred to as “vector” or “population” coding.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4384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133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Helvetica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opulation </a:t>
            </a:r>
            <a:r>
              <a:rPr lang="en-US" sz="1400" dirty="0">
                <a:solidFill>
                  <a:prstClr val="black"/>
                </a:solidFill>
                <a:latin typeface="Helvetica"/>
              </a:rPr>
              <a:t>v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ector</a:t>
            </a:r>
            <a:endParaRPr lang="en-CA" sz="1400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49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what contributes to cross-validated decoding error?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4896"/>
            <a:ext cx="6228170" cy="469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9" b="65432"/>
          <a:stretch/>
        </p:blipFill>
        <p:spPr>
          <a:xfrm>
            <a:off x="-76200" y="2464040"/>
            <a:ext cx="25336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33400" y="1066800"/>
            <a:ext cx="8229600" cy="434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endParaRPr lang="en-GB" sz="1800" b="1" kern="0" dirty="0">
              <a:solidFill>
                <a:schemeClr val="accent2"/>
              </a:solidFill>
            </a:endParaRPr>
          </a:p>
          <a:p>
            <a:pPr eaLnBrk="1" hangingPunct="1"/>
            <a:endParaRPr lang="en-GB" sz="1800" b="1" kern="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chemeClr val="tx1"/>
                </a:solidFill>
              </a:rPr>
              <a:t>what is the correct null hypothesis for SWR-sequence content?</a:t>
            </a:r>
          </a:p>
          <a:p>
            <a:pPr eaLnBrk="1" hangingPunct="1"/>
            <a:r>
              <a:rPr lang="en-GB" sz="1800" kern="0" dirty="0" smtClean="0">
                <a:solidFill>
                  <a:schemeClr val="bg2"/>
                </a:solidFill>
              </a:rPr>
              <a:t>(published)</a:t>
            </a:r>
          </a:p>
          <a:p>
            <a:pPr marL="342900" indent="-342900" eaLnBrk="1" hangingPunct="1">
              <a:buAutoNum type="arabicParenR"/>
            </a:pPr>
            <a:endParaRPr lang="en-GB" sz="18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rgbClr val="FF0000"/>
                </a:solidFill>
              </a:rPr>
              <a:t>decoding accuracy obtained from cross-validated decoding, which is different from that obtained from tautological decoding!</a:t>
            </a:r>
            <a:endParaRPr lang="en-GB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55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experimental_levels_preps_ENSRE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6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electrode</a:t>
            </a:r>
          </a:p>
          <a:p>
            <a:pPr algn="ctr" eaLnBrk="1" hangingPunct="1"/>
            <a:r>
              <a:rPr lang="en-US" altLang="en-US" sz="1400"/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39949" name="Picture 13" descr="neuronex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252412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0" name="Picture 14" descr="utah_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0480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Text Box 8"/>
          <p:cNvSpPr txBox="1">
            <a:spLocks noChangeArrowheads="1"/>
          </p:cNvSpPr>
          <p:nvPr/>
        </p:nvSpPr>
        <p:spPr bwMode="auto">
          <a:xfrm>
            <a:off x="5257800" y="6400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Utah array</a:t>
            </a:r>
          </a:p>
        </p:txBody>
      </p:sp>
      <p:sp>
        <p:nvSpPr>
          <p:cNvPr id="39952" name="Text Box 8"/>
          <p:cNvSpPr txBox="1">
            <a:spLocks noChangeArrowheads="1"/>
          </p:cNvSpPr>
          <p:nvPr/>
        </p:nvSpPr>
        <p:spPr bwMode="auto">
          <a:xfrm>
            <a:off x="2133600" y="18288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NeuroNexus (“Michigan”) probes</a:t>
            </a:r>
          </a:p>
        </p:txBody>
      </p:sp>
      <p:pic>
        <p:nvPicPr>
          <p:cNvPr id="39953" name="Picture 17" descr="symbol-singlemicroelectrodes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Text Box 8"/>
          <p:cNvSpPr txBox="1">
            <a:spLocks noChangeArrowheads="1"/>
          </p:cNvSpPr>
          <p:nvPr/>
        </p:nvSpPr>
        <p:spPr bwMode="auto">
          <a:xfrm>
            <a:off x="7010400" y="1600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sharp electrodes</a:t>
            </a:r>
          </a:p>
        </p:txBody>
      </p:sp>
      <p:pic>
        <p:nvPicPr>
          <p:cNvPr id="39955" name="Picture 19" descr="optrode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1190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6" name="Text Box 8"/>
          <p:cNvSpPr txBox="1">
            <a:spLocks noChangeArrowheads="1"/>
          </p:cNvSpPr>
          <p:nvPr/>
        </p:nvSpPr>
        <p:spPr bwMode="auto">
          <a:xfrm>
            <a:off x="5029200" y="685800"/>
            <a:ext cx="83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optrode</a:t>
            </a:r>
          </a:p>
        </p:txBody>
      </p:sp>
      <p:pic>
        <p:nvPicPr>
          <p:cNvPr id="39957" name="Picture 21" descr="carmena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38400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Text Box 8"/>
          <p:cNvSpPr txBox="1">
            <a:spLocks noChangeArrowheads="1"/>
          </p:cNvSpPr>
          <p:nvPr/>
        </p:nvSpPr>
        <p:spPr bwMode="auto">
          <a:xfrm>
            <a:off x="5410200" y="3581400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Nicolelis lab</a:t>
            </a:r>
          </a:p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array</a:t>
            </a:r>
          </a:p>
        </p:txBody>
      </p:sp>
      <p:pic>
        <p:nvPicPr>
          <p:cNvPr id="39959" name="Picture 23" descr="danvillew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95600"/>
            <a:ext cx="16002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0" name="Text Box 8"/>
          <p:cNvSpPr txBox="1">
            <a:spLocks noChangeArrowheads="1"/>
          </p:cNvSpPr>
          <p:nvPr/>
        </p:nvSpPr>
        <p:spPr bwMode="auto">
          <a:xfrm>
            <a:off x="2286000" y="4038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microwire</a:t>
            </a:r>
          </a:p>
        </p:txBody>
      </p:sp>
      <p:graphicFrame>
        <p:nvGraphicFramePr>
          <p:cNvPr id="39961" name="Object 25"/>
          <p:cNvGraphicFramePr>
            <a:graphicFrameLocks noChangeAspect="1"/>
          </p:cNvGraphicFramePr>
          <p:nvPr/>
        </p:nvGraphicFramePr>
        <p:xfrm>
          <a:off x="2971800" y="4800600"/>
          <a:ext cx="165100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10" imgW="4825397" imgH="4698413" progId="Photoshop.Image.8">
                  <p:embed/>
                </p:oleObj>
              </mc:Choice>
              <mc:Fallback>
                <p:oleObj name="Image" r:id="rId10" imgW="4825397" imgH="469841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1651000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Text Box 8"/>
          <p:cNvSpPr txBox="1">
            <a:spLocks noChangeArrowheads="1"/>
          </p:cNvSpPr>
          <p:nvPr/>
        </p:nvSpPr>
        <p:spPr bwMode="auto">
          <a:xfrm>
            <a:off x="2133600" y="4800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tetrodes</a:t>
            </a:r>
          </a:p>
        </p:txBody>
      </p:sp>
    </p:spTree>
    <p:extLst>
      <p:ext uri="{BB962C8B-B14F-4D97-AF65-F5344CB8AC3E}">
        <p14:creationId xmlns:p14="http://schemas.microsoft.com/office/powerpoint/2010/main" val="3861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brain-electrode</a:t>
            </a:r>
          </a:p>
          <a:p>
            <a:pPr algn="ctr" eaLnBrk="1" hangingPunct="1"/>
            <a:r>
              <a:rPr lang="en-US" altLang="en-US" sz="1400"/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40973" name="Picture 13" descr="tetrode_tip_Matt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181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Text Box 8"/>
          <p:cNvSpPr txBox="1">
            <a:spLocks noChangeArrowheads="1"/>
          </p:cNvSpPr>
          <p:nvPr/>
        </p:nvSpPr>
        <p:spPr bwMode="auto">
          <a:xfrm>
            <a:off x="5791200" y="1524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Matt Jones</a:t>
            </a:r>
          </a:p>
        </p:txBody>
      </p:sp>
      <p:sp>
        <p:nvSpPr>
          <p:cNvPr id="40975" name="Text Box 8"/>
          <p:cNvSpPr txBox="1">
            <a:spLocks noChangeArrowheads="1"/>
          </p:cNvSpPr>
          <p:nvPr/>
        </p:nvSpPr>
        <p:spPr bwMode="auto">
          <a:xfrm>
            <a:off x="2863850" y="5576888"/>
            <a:ext cx="396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SEM image of gold-plated tetrode tip</a:t>
            </a:r>
          </a:p>
        </p:txBody>
      </p:sp>
    </p:spTree>
    <p:extLst>
      <p:ext uri="{BB962C8B-B14F-4D97-AF65-F5344CB8AC3E}">
        <p14:creationId xmlns:p14="http://schemas.microsoft.com/office/powerpoint/2010/main" val="377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the “hyperdrive”</a:t>
            </a:r>
          </a:p>
        </p:txBody>
      </p:sp>
      <p:sp>
        <p:nvSpPr>
          <p:cNvPr id="41997" name="Text Box 8"/>
          <p:cNvSpPr txBox="1">
            <a:spLocks noChangeArrowheads="1"/>
          </p:cNvSpPr>
          <p:nvPr/>
        </p:nvSpPr>
        <p:spPr bwMode="auto">
          <a:xfrm>
            <a:off x="2514600" y="5048250"/>
            <a:ext cx="5715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Features: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 	Independently movable tetrodes (above, up to 16)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	Flexible layout for multiple targets </a:t>
            </a:r>
          </a:p>
        </p:txBody>
      </p:sp>
      <p:pic>
        <p:nvPicPr>
          <p:cNvPr id="419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39713"/>
            <a:ext cx="32607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16" descr="C:\Users\mvdm\Dropbox\talks\various\driv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9" t="28952" r="43410" b="35133"/>
          <a:stretch>
            <a:fillRect/>
          </a:stretch>
        </p:blipFill>
        <p:spPr bwMode="auto">
          <a:xfrm>
            <a:off x="2417763" y="2895600"/>
            <a:ext cx="3106737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2509838"/>
            <a:ext cx="236855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01" name="TextBox 3"/>
          <p:cNvSpPr txBox="1">
            <a:spLocks noChangeArrowheads="1"/>
          </p:cNvSpPr>
          <p:nvPr/>
        </p:nvSpPr>
        <p:spPr bwMode="auto">
          <a:xfrm>
            <a:off x="6459538" y="263525"/>
            <a:ext cx="2286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CA" altLang="en-US" sz="1200">
                <a:solidFill>
                  <a:schemeClr val="bg1"/>
                </a:solidFill>
              </a:rPr>
              <a:t>vandermeerlab Feb 2012</a:t>
            </a:r>
          </a:p>
        </p:txBody>
      </p:sp>
      <p:pic>
        <p:nvPicPr>
          <p:cNvPr id="4200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239713"/>
            <a:ext cx="3435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SBIR_rat_skull_overhead_6ea8bd474a_roun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54125"/>
            <a:ext cx="38354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pic>
        <p:nvPicPr>
          <p:cNvPr id="43012" name="Picture 7" descr="stereot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19400"/>
            <a:ext cx="32131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228600" y="28194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Skull landmarks</a:t>
            </a: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3200400" y="5867400"/>
            <a:ext cx="24384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Stereotactic frame &amp; arms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(missing: anesthesia, …)</a:t>
            </a:r>
          </a:p>
        </p:txBody>
      </p:sp>
    </p:spTree>
    <p:extLst>
      <p:ext uri="{BB962C8B-B14F-4D97-AF65-F5344CB8AC3E}">
        <p14:creationId xmlns:p14="http://schemas.microsoft.com/office/powerpoint/2010/main" val="26097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4" descr="Atlas-Coronal-2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"/>
          <a:stretch>
            <a:fillRect/>
          </a:stretch>
        </p:blipFill>
        <p:spPr bwMode="auto">
          <a:xfrm>
            <a:off x="381000" y="1066800"/>
            <a:ext cx="38100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81000" y="41148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Brain atlas</a:t>
            </a:r>
          </a:p>
        </p:txBody>
      </p:sp>
      <p:pic>
        <p:nvPicPr>
          <p:cNvPr id="44037" name="Picture 6" descr="anch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706813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248400" y="63246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Cooley &amp; Vanderwolf, 2005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705600" y="2819400"/>
            <a:ext cx="228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What it actually looks like..</a:t>
            </a:r>
          </a:p>
        </p:txBody>
      </p:sp>
    </p:spTree>
    <p:extLst>
      <p:ext uri="{BB962C8B-B14F-4D97-AF65-F5344CB8AC3E}">
        <p14:creationId xmlns:p14="http://schemas.microsoft.com/office/powerpoint/2010/main" val="2042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2 pre-processing</a:t>
            </a:r>
          </a:p>
          <a:p>
            <a:pPr algn="ctr" eaLnBrk="1" hangingPunct="1"/>
            <a:r>
              <a:rPr lang="en-US" altLang="en-US" sz="1400"/>
              <a:t>(filtering, thresholding)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5986463" y="2209800"/>
            <a:ext cx="22098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5072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field potentials</a:t>
            </a:r>
          </a:p>
        </p:txBody>
      </p:sp>
      <p:sp>
        <p:nvSpPr>
          <p:cNvPr id="45073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  <p:sp>
        <p:nvSpPr>
          <p:cNvPr id="45074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1-475 Hz filter</a:t>
            </a:r>
          </a:p>
        </p:txBody>
      </p:sp>
      <p:sp>
        <p:nvSpPr>
          <p:cNvPr id="45075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pic>
        <p:nvPicPr>
          <p:cNvPr id="45076" name="Picture 20" descr="csc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28956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2784475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1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" y="451614"/>
          <a:ext cx="3810000" cy="640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Image" r:id="rId4" imgW="2716118" imgH="4568598" progId="">
                  <p:embed/>
                </p:oleObj>
              </mc:Choice>
              <mc:Fallback>
                <p:oleObj name="Image" r:id="rId4" imgW="2716118" imgH="45685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51614"/>
                        <a:ext cx="3810000" cy="640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6858000" y="304800"/>
          <a:ext cx="203358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6" imgW="1357887" imgH="4170732" progId="">
                  <p:embed/>
                </p:oleObj>
              </mc:Choice>
              <mc:Fallback>
                <p:oleObj name="Image" r:id="rId6" imgW="1357887" imgH="417073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"/>
                        <a:ext cx="2033588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800" y="5983955"/>
            <a:ext cx="279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7F7F7F"/>
                </a:solidFill>
                <a:latin typeface="Helvetica"/>
              </a:rPr>
              <a:t>Georgopoulos</a:t>
            </a:r>
            <a:r>
              <a:rPr lang="en-US" sz="1400" dirty="0" smtClean="0">
                <a:solidFill>
                  <a:srgbClr val="7F7F7F"/>
                </a:solidFill>
                <a:latin typeface="Helvetica"/>
              </a:rPr>
              <a:t>, A.P. (1989) Science 243:234-237</a:t>
            </a:r>
            <a:endParaRPr lang="en-CA" sz="1400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mental rotation of the neural population vector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340768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In this task, a monkey had to make a movement 90 degrees from a cued direction.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Under these conditions, the movement vector initially points in the direction of the cue then rotates to the direction of the actual movement.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91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scPlot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50838"/>
            <a:ext cx="8763000" cy="6278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SCplot_cleanedU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150" y="492125"/>
            <a:ext cx="8686800" cy="552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6019800" y="533400"/>
            <a:ext cx="2819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field potential recordings with theta (top 2 traces) and gamma (bottom 2 traces) rhythms </a:t>
            </a:r>
          </a:p>
        </p:txBody>
      </p:sp>
    </p:spTree>
    <p:extLst>
      <p:ext uri="{BB962C8B-B14F-4D97-AF65-F5344CB8AC3E}">
        <p14:creationId xmlns:p14="http://schemas.microsoft.com/office/powerpoint/2010/main" val="2813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324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rgbClr val="A0A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8145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A0A0A0"/>
                </a:solidFill>
              </a:rPr>
              <a:t>field potentials</a:t>
            </a:r>
          </a:p>
        </p:txBody>
      </p:sp>
      <p:sp>
        <p:nvSpPr>
          <p:cNvPr id="48146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1-475 Hz filter</a:t>
            </a:r>
          </a:p>
        </p:txBody>
      </p:sp>
      <p:sp>
        <p:nvSpPr>
          <p:cNvPr id="48147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sp>
        <p:nvSpPr>
          <p:cNvPr id="48148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</p:spTree>
    <p:extLst>
      <p:ext uri="{BB962C8B-B14F-4D97-AF65-F5344CB8AC3E}">
        <p14:creationId xmlns:p14="http://schemas.microsoft.com/office/powerpoint/2010/main" val="24339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9161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9162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49163" name="Group 11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49172" name="Rectangle 12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3" name="Rectangle 13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4" name="Rectangle 14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49164" name="Line 15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8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Text Box 19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9169" name="Text Box 20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9170" name="Text Box 21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171" name="Text Box 22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34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600200" y="45720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9" name="Picture 3" descr="tetrode_sphere_buzsa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2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3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4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0185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0186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0187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0188" name="Group 12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0202" name="Rectangle 13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3" name="Rectangle 14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4" name="Rectangle 15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50189" name="Line 16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0" name="Line 17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1" name="Line 18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2" name="Line 19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3" name="Text Box 20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4" name="Text Box 21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5" name="Text Box 22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196" name="Text Box 23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197" name="Line 24"/>
          <p:cNvSpPr>
            <a:spLocks noChangeShapeType="1"/>
          </p:cNvSpPr>
          <p:nvPr/>
        </p:nvSpPr>
        <p:spPr bwMode="auto">
          <a:xfrm flipH="1">
            <a:off x="1447800" y="2209800"/>
            <a:ext cx="2971800" cy="2514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8" name="Line 25"/>
          <p:cNvSpPr>
            <a:spLocks noChangeShapeType="1"/>
          </p:cNvSpPr>
          <p:nvPr/>
        </p:nvSpPr>
        <p:spPr bwMode="auto">
          <a:xfrm>
            <a:off x="5486400" y="2743200"/>
            <a:ext cx="685800" cy="2057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9" name="Text Box 26"/>
          <p:cNvSpPr txBox="1">
            <a:spLocks noChangeArrowheads="1"/>
          </p:cNvSpPr>
          <p:nvPr/>
        </p:nvSpPr>
        <p:spPr bwMode="auto">
          <a:xfrm>
            <a:off x="12954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200" name="Text Box 27"/>
          <p:cNvSpPr txBox="1">
            <a:spLocks noChangeArrowheads="1"/>
          </p:cNvSpPr>
          <p:nvPr/>
        </p:nvSpPr>
        <p:spPr bwMode="auto">
          <a:xfrm>
            <a:off x="59436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0201" name="Object 28"/>
          <p:cNvGraphicFramePr>
            <a:graphicFrameLocks noChangeAspect="1"/>
          </p:cNvGraphicFramePr>
          <p:nvPr/>
        </p:nvGraphicFramePr>
        <p:xfrm>
          <a:off x="6324600" y="495300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" r:id="rId7" imgW="1752381" imgH="2946032" progId="Photoshop.Image.8">
                  <p:embed/>
                </p:oleObj>
              </mc:Choice>
              <mc:Fallback>
                <p:oleObj name="Image" r:id="rId7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5300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1219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0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1211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1213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1214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1216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1217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8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</p:spTree>
    <p:extLst>
      <p:ext uri="{BB962C8B-B14F-4D97-AF65-F5344CB8AC3E}">
        <p14:creationId xmlns:p14="http://schemas.microsoft.com/office/powerpoint/2010/main" val="21531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2234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2245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6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7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2237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2238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9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2240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2241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2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  <p:sp>
        <p:nvSpPr>
          <p:cNvPr id="52243" name="Oval 22"/>
          <p:cNvSpPr>
            <a:spLocks noChangeArrowheads="1"/>
          </p:cNvSpPr>
          <p:nvPr/>
        </p:nvSpPr>
        <p:spPr bwMode="auto">
          <a:xfrm rot="819025">
            <a:off x="6781800" y="1949450"/>
            <a:ext cx="685800" cy="228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52244" name="Oval 23"/>
          <p:cNvSpPr>
            <a:spLocks noChangeArrowheads="1"/>
          </p:cNvSpPr>
          <p:nvPr/>
        </p:nvSpPr>
        <p:spPr bwMode="auto">
          <a:xfrm rot="819025">
            <a:off x="7043738" y="2252663"/>
            <a:ext cx="685800" cy="2286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583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7"/>
          <p:cNvSpPr txBox="1">
            <a:spLocks noChangeArrowheads="1"/>
          </p:cNvSpPr>
          <p:nvPr/>
        </p:nvSpPr>
        <p:spPr bwMode="auto">
          <a:xfrm>
            <a:off x="2057400" y="3810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histology: where was the recording from?</a:t>
            </a:r>
          </a:p>
        </p:txBody>
      </p:sp>
      <p:pic>
        <p:nvPicPr>
          <p:cNvPr id="53251" name="Picture 3" descr="Ainge_etal_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1200"/>
            <a:ext cx="5867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019800" y="2057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B2B2B2"/>
                </a:solidFill>
                <a:latin typeface="Arial" panose="020B0604020202020204" pitchFamily="34" charset="0"/>
              </a:rPr>
              <a:t>Ainge et al. 2007</a:t>
            </a:r>
            <a:endParaRPr lang="en-GB" altLang="en-US" sz="140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3253" name="Picture 5" descr="Bright%20Cryos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438150" y="3505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cryostat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362075" y="6000750"/>
            <a:ext cx="1600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coronal (40um) brain slice, rat hippocampus</a:t>
            </a:r>
            <a:endParaRPr lang="en-GB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6" name="Rectangle 9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7" name="Rectangle 10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8" name="Text Box 11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 electrode</a:t>
            </a:r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4280" name="Text Box 13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4 analysis</a:t>
            </a:r>
          </a:p>
        </p:txBody>
      </p:sp>
      <p:sp>
        <p:nvSpPr>
          <p:cNvPr id="54282" name="Text Box 7"/>
          <p:cNvSpPr txBox="1">
            <a:spLocks noChangeArrowheads="1"/>
          </p:cNvSpPr>
          <p:nvPr/>
        </p:nvSpPr>
        <p:spPr bwMode="auto">
          <a:xfrm>
            <a:off x="3048000" y="3810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output of the whole thing:</a:t>
            </a:r>
          </a:p>
        </p:txBody>
      </p:sp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2133600" y="1143000"/>
          <a:ext cx="60960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Image" r:id="rId4" imgW="14311111" imgH="3847619" progId="Photoshop.Image.8">
                  <p:embed/>
                </p:oleObj>
              </mc:Choice>
              <mc:Fallback>
                <p:oleObj name="Image" r:id="rId4" imgW="14311111" imgH="3847619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143000"/>
                        <a:ext cx="60960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Text Box 7"/>
          <p:cNvSpPr txBox="1">
            <a:spLocks noChangeArrowheads="1"/>
          </p:cNvSpPr>
          <p:nvPr/>
        </p:nvSpPr>
        <p:spPr bwMode="auto">
          <a:xfrm>
            <a:off x="3048000" y="28194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1. spike times of (putative) single neurons</a:t>
            </a:r>
          </a:p>
        </p:txBody>
      </p:sp>
      <p:pic>
        <p:nvPicPr>
          <p:cNvPr id="54285" name="Picture 13" descr="CSCplot_cleaned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3" t="80701"/>
          <a:stretch>
            <a:fillRect/>
          </a:stretch>
        </p:blipFill>
        <p:spPr bwMode="auto">
          <a:xfrm>
            <a:off x="2590800" y="3657600"/>
            <a:ext cx="5137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6" name="Text Box 7"/>
          <p:cNvSpPr txBox="1">
            <a:spLocks noChangeArrowheads="1"/>
          </p:cNvSpPr>
          <p:nvPr/>
        </p:nvSpPr>
        <p:spPr bwMode="auto">
          <a:xfrm>
            <a:off x="3048000" y="48006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2. field potentials</a:t>
            </a:r>
          </a:p>
        </p:txBody>
      </p:sp>
      <p:sp>
        <p:nvSpPr>
          <p:cNvPr id="54287" name="Text Box 7"/>
          <p:cNvSpPr txBox="1">
            <a:spLocks noChangeArrowheads="1"/>
          </p:cNvSpPr>
          <p:nvPr/>
        </p:nvSpPr>
        <p:spPr bwMode="auto">
          <a:xfrm>
            <a:off x="2362200" y="5943600"/>
            <a:ext cx="556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2"/>
                </a:solidFill>
              </a:rPr>
              <a:t>… from a freely moving animal</a:t>
            </a:r>
          </a:p>
        </p:txBody>
      </p:sp>
    </p:spTree>
    <p:extLst>
      <p:ext uri="{BB962C8B-B14F-4D97-AF65-F5344CB8AC3E}">
        <p14:creationId xmlns:p14="http://schemas.microsoft.com/office/powerpoint/2010/main" val="3372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 dirty="0"/>
              <a:t>relating neural activity to behavior:</a:t>
            </a:r>
          </a:p>
          <a:p>
            <a:pPr algn="ctr" eaLnBrk="1" hangingPunct="1"/>
            <a:r>
              <a:rPr lang="en-US" altLang="en-US" b="1" u="sng" dirty="0"/>
              <a:t>place cell</a:t>
            </a:r>
          </a:p>
        </p:txBody>
      </p:sp>
      <p:pic>
        <p:nvPicPr>
          <p:cNvPr id="56323" name="Picture 6" descr="placeCell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2088"/>
            <a:ext cx="572293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609600" y="60960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r>
              <a:rPr lang="en-US" altLang="en-US"/>
              <a:t>“place field”</a:t>
            </a:r>
            <a:endParaRPr lang="en-GB" altLang="en-US"/>
          </a:p>
        </p:txBody>
      </p:sp>
      <p:pic>
        <p:nvPicPr>
          <p:cNvPr id="56325" name="Picture 8" descr="maze_lineariz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8"/>
          <a:stretch>
            <a:fillRect/>
          </a:stretch>
        </p:blipFill>
        <p:spPr bwMode="auto">
          <a:xfrm>
            <a:off x="7391400" y="533400"/>
            <a:ext cx="15303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Line 9"/>
          <p:cNvSpPr>
            <a:spLocks noChangeShapeType="1"/>
          </p:cNvSpPr>
          <p:nvPr/>
        </p:nvSpPr>
        <p:spPr bwMode="auto">
          <a:xfrm flipV="1">
            <a:off x="1371600" y="5562600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/>
          </p:cNvSpPr>
          <p:nvPr/>
        </p:nvSpPr>
        <p:spPr bwMode="auto">
          <a:xfrm>
            <a:off x="4732734" y="6536531"/>
            <a:ext cx="4339828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4" bIns="0"/>
          <a:lstStyle/>
          <a:p>
            <a:pPr marL="40182" algn="ctr"/>
            <a:r>
              <a:rPr lang="en-US" sz="1400">
                <a:cs typeface="Arial" charset="0"/>
              </a:rPr>
              <a:t>Santhanam, Ryu, Yu, Afshar &amp; Shenoy, </a:t>
            </a:r>
            <a:r>
              <a:rPr lang="en-US" sz="1400" i="1">
                <a:cs typeface="Arial" charset="0"/>
              </a:rPr>
              <a:t>Nature </a:t>
            </a:r>
            <a:r>
              <a:rPr lang="en-US" sz="1400">
                <a:cs typeface="Arial" charset="0"/>
              </a:rPr>
              <a:t>2006.</a:t>
            </a:r>
          </a:p>
        </p:txBody>
      </p:sp>
      <p:sp>
        <p:nvSpPr>
          <p:cNvPr id="75780" name="Rectangle 5"/>
          <p:cNvSpPr>
            <a:spLocks/>
          </p:cNvSpPr>
          <p:nvPr/>
        </p:nvSpPr>
        <p:spPr bwMode="auto">
          <a:xfrm>
            <a:off x="1963416" y="1143000"/>
            <a:ext cx="49529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700" b="1">
                <a:solidFill>
                  <a:srgbClr val="FF0000"/>
                </a:solidFill>
                <a:cs typeface="Arial" charset="0"/>
              </a:rPr>
              <a:t>Approximately 5.0 bps (~10 words/min equivalent)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Arial" charset="0"/>
              </a:rPr>
              <a:t>High-performance brain-controlled target selection</a:t>
            </a:r>
            <a:br>
              <a:rPr lang="en-US" dirty="0">
                <a:cs typeface="Arial" charset="0"/>
              </a:rPr>
            </a:br>
            <a:endParaRPr lang="en-US" dirty="0"/>
          </a:p>
        </p:txBody>
      </p:sp>
      <p:pic>
        <p:nvPicPr>
          <p:cNvPr id="3" name="nature04968-s4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4125" y="1600200"/>
            <a:ext cx="6637338" cy="4525963"/>
          </a:xfrm>
        </p:spPr>
      </p:pic>
    </p:spTree>
    <p:extLst>
      <p:ext uri="{BB962C8B-B14F-4D97-AF65-F5344CB8AC3E}">
        <p14:creationId xmlns:p14="http://schemas.microsoft.com/office/powerpoint/2010/main" val="9441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3606800" cy="345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43200"/>
            <a:ext cx="3771900" cy="33909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(HMM) 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558" y="1880364"/>
            <a:ext cx="734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Learn a discrete state Hidden Markov model from </a:t>
            </a:r>
            <a:r>
              <a:rPr lang="en-US" sz="2000" i="1" smtClean="0"/>
              <a:t>ripple activity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531256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states represent?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61</a:t>
            </a:fld>
            <a:endParaRPr lang="en-CA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5498275" cy="5303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475" y="1828800"/>
            <a:ext cx="2731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 activity during running and assign  location to latent state. This yields a “virtual tuning curve” for each state.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Observation Model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8DB917-E5AE-8D4F-B729-C6BF41804A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174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0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Full Model</a:t>
            </a:r>
          </a:p>
        </p:txBody>
      </p:sp>
      <p:sp>
        <p:nvSpPr>
          <p:cNvPr id="2253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4FE086-9274-1B49-835C-72689E8EA325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4290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-6350" y="4343400"/>
            <a:ext cx="92265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What are the conditional independences?</a:t>
            </a:r>
          </a:p>
        </p:txBody>
      </p:sp>
      <p:pic>
        <p:nvPicPr>
          <p:cNvPr id="2253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8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about Poisson observations?</a:t>
            </a:r>
          </a:p>
        </p:txBody>
      </p:sp>
      <p:sp>
        <p:nvSpPr>
          <p:cNvPr id="348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3B2CF3-B721-0A4D-9C06-277191BC087C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2672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Decoding – Laplace approx.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One-step prediction</a:t>
            </a: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Measurement update</a:t>
            </a:r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5EC428-F1AD-EB4B-985D-D45213BDD2AF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44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68199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295400" y="4343400"/>
            <a:ext cx="2514600" cy="1371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9141ADF-EA17-184D-8D41-BDF8E4539B71}" type="slidenum">
              <a:rPr lang="en-US" altLang="en-US" sz="1200">
                <a:solidFill>
                  <a:srgbClr val="898989"/>
                </a:solidFill>
              </a:rPr>
              <a:pPr/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32639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3181350"/>
            <a:ext cx="39370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62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2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37D4715-3184-FA4E-9F80-FBE19664A9B8}" type="slidenum">
              <a:rPr lang="en-US" altLang="en-US" sz="1200">
                <a:solidFill>
                  <a:srgbClr val="898989"/>
                </a:solidFill>
              </a:rPr>
              <a:pPr/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57451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67113"/>
            <a:ext cx="33940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73638"/>
            <a:ext cx="46482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68575"/>
            <a:ext cx="31115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4022725"/>
            <a:ext cx="2844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1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3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Approximate the normalizing constant with the Gaussian’s normalizing constant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E89EC75-48CF-DA4A-8B7D-FDA76FC7C77A}" type="slidenum">
              <a:rPr lang="en-US" altLang="en-US" sz="1200">
                <a:solidFill>
                  <a:srgbClr val="898989"/>
                </a:solidFill>
              </a:rPr>
              <a:pPr/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2788"/>
            <a:ext cx="2984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895600"/>
            <a:ext cx="2819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1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– </a:t>
            </a:r>
            <a:r>
              <a:rPr lang="en-US" altLang="x-none" i="1">
                <a:ea typeface="ＭＳ Ｐゴシック" charset="-128"/>
              </a:rPr>
              <a:t>K</a:t>
            </a:r>
            <a:r>
              <a:rPr lang="en-US" altLang="x-none">
                <a:ea typeface="ＭＳ Ｐゴシック" charset="-128"/>
              </a:rPr>
              <a:t>-dim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752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4199768-B2DD-EB48-912F-5A8C42C0126A}" type="slidenum">
              <a:rPr lang="en-US" altLang="en-US" sz="1200">
                <a:solidFill>
                  <a:srgbClr val="898989"/>
                </a:solidFill>
              </a:rPr>
              <a:pPr/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743200"/>
            <a:ext cx="4699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3933825"/>
            <a:ext cx="75311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4911725"/>
            <a:ext cx="7493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19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Supervised 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Minimize error!!</a:t>
            </a:r>
          </a:p>
          <a:p>
            <a:pPr marL="342900" indent="-342900" algn="l"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Continuous </a:t>
            </a:r>
            <a:r>
              <a:rPr lang="en-US" dirty="0" smtClean="0"/>
              <a:t>vs Discrete decoding (parametric vs nonparametric)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Probabilistic generative model of neural activity (Bayesian)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Probabilistic generative model of both neural activity and decoded variable (e.g., </a:t>
            </a:r>
            <a:r>
              <a:rPr lang="en-US" dirty="0" err="1" smtClean="0"/>
              <a:t>Kalman</a:t>
            </a:r>
            <a:r>
              <a:rPr lang="en-US" dirty="0" smtClean="0"/>
              <a:t> filter)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Unsupervised 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Techniques for when the variable being decoded is not known (e.g., EM algorithm, Hidden Markov Model).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7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73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EDC553-DABC-9849-AE4C-27A0C775E467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20188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What if no distributions </a:t>
            </a:r>
            <a:r>
              <a:rPr lang="en-US" altLang="en-US" smtClean="0">
                <a:ea typeface="ＭＳ Ｐゴシック" charset="-128"/>
              </a:rPr>
              <a:t>are nice: Particle </a:t>
            </a:r>
            <a:r>
              <a:rPr lang="en-US" altLang="en-US" dirty="0" smtClean="0">
                <a:ea typeface="ＭＳ Ｐゴシック" charset="-128"/>
              </a:rPr>
              <a:t>Filter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70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9906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2514600" y="3821587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4762499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4762499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2514600" y="1980087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9906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14478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2971800" y="2894487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5219699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3794325" y="1888012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dirty="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07550" y="2150664"/>
            <a:ext cx="236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 graphical model shows dependencies between variables.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Here “z” is the variable being decoded and “x” is a vector of neural activity.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08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Adding </a:t>
            </a:r>
            <a:r>
              <a:rPr lang="en-US" altLang="en-US" dirty="0">
                <a:ea typeface="ＭＳ Ｐゴシック" charset="-128"/>
              </a:rPr>
              <a:t>dynamics</a:t>
            </a: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16002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3276600" y="3810000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6781800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6781800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3276600" y="1968500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16002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20574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37338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72390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2514600" y="2425700"/>
            <a:ext cx="7620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4191000" y="2425700"/>
            <a:ext cx="7620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019800" y="2425700"/>
            <a:ext cx="7620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5143500" y="1876425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3399" y="2737692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Now we’ve added arrows to show that the decoded variable has dependency 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across time.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78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5"/>
</p:tagLst>
</file>

<file path=ppt/theme/theme1.xml><?xml version="1.0" encoding="utf-8"?>
<a:theme xmlns:a="http://schemas.openxmlformats.org/drawingml/2006/main" name="OrangeCorners">
  <a:themeElements>
    <a:clrScheme name="OrangeCorner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rangeCorners">
  <a:themeElements>
    <a:clrScheme name="OrangeCorner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vdM_BIOL377_2-1">
  <a:themeElements>
    <a:clrScheme name="Custom 1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1F497D"/>
      </a:accent1>
      <a:accent2>
        <a:srgbClr val="C00000"/>
      </a:accent2>
      <a:accent3>
        <a:srgbClr val="008E40"/>
      </a:accent3>
      <a:accent4>
        <a:srgbClr val="F68C33"/>
      </a:accent4>
      <a:accent5>
        <a:srgbClr val="974806"/>
      </a:accent5>
      <a:accent6>
        <a:srgbClr val="92CDDC"/>
      </a:accent6>
      <a:hlink>
        <a:srgbClr val="0000FF"/>
      </a:hlink>
      <a:folHlink>
        <a:srgbClr val="0000FF"/>
      </a:folHlink>
    </a:clrScheme>
    <a:fontScheme name="BIOL377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OrangeCorners</Template>
  <TotalTime>19225</TotalTime>
  <Words>3393</Words>
  <Application>Microsoft Macintosh PowerPoint</Application>
  <PresentationFormat>On-screen Show (4:3)</PresentationFormat>
  <Paragraphs>583</Paragraphs>
  <Slides>70</Slides>
  <Notes>49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.HelveticaNeueDeskInterface-Regular</vt:lpstr>
      <vt:lpstr>Gill Sans</vt:lpstr>
      <vt:lpstr>Helvetica</vt:lpstr>
      <vt:lpstr>ＭＳ Ｐゴシック</vt:lpstr>
      <vt:lpstr>Wingdings</vt:lpstr>
      <vt:lpstr>ヒラギノ角ゴ ProN W3</vt:lpstr>
      <vt:lpstr>Arial</vt:lpstr>
      <vt:lpstr>OrangeCorners</vt:lpstr>
      <vt:lpstr>1_OrangeCorners</vt:lpstr>
      <vt:lpstr>MvdM_BIOL377_2-1</vt:lpstr>
      <vt:lpstr>Image</vt:lpstr>
      <vt:lpstr>Why do decoding?</vt:lpstr>
      <vt:lpstr>Basic Assumption – “Encoding”</vt:lpstr>
      <vt:lpstr>PowerPoint Presentation</vt:lpstr>
      <vt:lpstr>PowerPoint Presentation</vt:lpstr>
      <vt:lpstr>PowerPoint Presentation</vt:lpstr>
      <vt:lpstr>High-performance brain-controlled target selection </vt:lpstr>
      <vt:lpstr>Decoding Algorithms</vt:lpstr>
      <vt:lpstr>Simple encoding model</vt:lpstr>
      <vt:lpstr>Adding dynamics</vt:lpstr>
      <vt:lpstr>Common Population Observation Models</vt:lpstr>
      <vt:lpstr>Common Decoding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(HMM) Example</vt:lpstr>
      <vt:lpstr>What do the states represent?</vt:lpstr>
      <vt:lpstr>Observation Model</vt:lpstr>
      <vt:lpstr>Full Model</vt:lpstr>
      <vt:lpstr>What about Poisson observations?</vt:lpstr>
      <vt:lpstr>Decoding – Laplace approx.</vt:lpstr>
      <vt:lpstr>Laplace Approximation</vt:lpstr>
      <vt:lpstr>Laplace Approximation 2</vt:lpstr>
      <vt:lpstr>Laplace Approximation 3</vt:lpstr>
      <vt:lpstr>Laplace Approximation – K-dim</vt:lpstr>
      <vt:lpstr>What if no distributions are nice: Particle Filter</vt:lpstr>
    </vt:vector>
  </TitlesOfParts>
  <Company>Dartmouth College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MvdM</dc:title>
  <dc:creator>Matthijs van der Meer</dc:creator>
  <cp:lastModifiedBy>Caleb Kemere</cp:lastModifiedBy>
  <cp:revision>572</cp:revision>
  <dcterms:created xsi:type="dcterms:W3CDTF">2011-02-24T21:21:20Z</dcterms:created>
  <dcterms:modified xsi:type="dcterms:W3CDTF">2017-08-16T01:13:52Z</dcterms:modified>
</cp:coreProperties>
</file>